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4"/>
  </p:sldMasterIdLst>
  <p:sldIdLst>
    <p:sldId id="256" r:id="rId5"/>
    <p:sldId id="257" r:id="rId6"/>
    <p:sldId id="258" r:id="rId7"/>
    <p:sldId id="259" r:id="rId8"/>
    <p:sldId id="260"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1D1EADE-8E88-4C7C-8AC5-FB148DE4940E}" type="datetime1">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557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993321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977839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506709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91625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1BA835-12AC-4E8F-955A-EA3F4DE2791F}" type="datetime1">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836828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1BA835-12AC-4E8F-955A-EA3F4DE2791F}" type="datetime1">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24534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C8B9C-477D-492A-96AD-1FC2CC997A73}" type="datetime1">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59770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D3AED5-E26D-4E29-B1B3-7847B6779594}" type="datetime1">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1587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B6794-849E-4626-908B-D15793550EFB}" type="datetime1">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766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374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462B0B-D248-4FFB-8695-AD7FA4B1284A}"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120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378EFB-9159-4510-B73F-4F0409ADE937}" type="datetime1">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838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BC9412-2452-4BED-A324-9D8C115361AD}" type="datetime1">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925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093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951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35543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31BA835-12AC-4E8F-955A-EA3F4DE2791F}" type="datetime1">
              <a:rPr lang="en-US" smtClean="0"/>
              <a:t>12/10/2025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043409298"/>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F5EA5A-AB59-7A1C-FD35-B35D517A6986}"/>
              </a:ext>
            </a:extLst>
          </p:cNvPr>
          <p:cNvPicPr>
            <a:picLocks noChangeAspect="1"/>
          </p:cNvPicPr>
          <p:nvPr/>
        </p:nvPicPr>
        <p:blipFill>
          <a:blip r:embed="rId3">
            <a:extLst>
              <a:ext uri="{28A0092B-C50C-407E-A947-70E740481C1C}">
                <a14:useLocalDpi xmlns:a14="http://schemas.microsoft.com/office/drawing/2010/main" val="0"/>
              </a:ext>
            </a:extLst>
          </a:blip>
          <a:srcRect l="5556" r="5556"/>
          <a:stretch/>
        </p:blipFill>
        <p:spPr>
          <a:xfrm>
            <a:off x="20" y="1020"/>
            <a:ext cx="12191979" cy="685799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EA87A-E317-D301-DCEF-17268FFCADC5}"/>
              </a:ext>
            </a:extLst>
          </p:cNvPr>
          <p:cNvSpPr>
            <a:spLocks noGrp="1"/>
          </p:cNvSpPr>
          <p:nvPr>
            <p:ph type="ctrTitle"/>
          </p:nvPr>
        </p:nvSpPr>
        <p:spPr>
          <a:xfrm>
            <a:off x="1867854" y="643673"/>
            <a:ext cx="9001462" cy="2387600"/>
          </a:xfrm>
        </p:spPr>
        <p:txBody>
          <a:bodyPr vert="horz" lIns="91440" tIns="45720" rIns="91440" bIns="45720" rtlCol="0" anchor="b">
            <a:normAutofit/>
          </a:bodyPr>
          <a:lstStyle/>
          <a:p>
            <a:r>
              <a:rPr lang="en-US"/>
              <a:t>The Royal Banquet of Formats</a:t>
            </a:r>
          </a:p>
        </p:txBody>
      </p:sp>
      <p:sp>
        <p:nvSpPr>
          <p:cNvPr id="3" name="Subtitle 2">
            <a:extLst>
              <a:ext uri="{FF2B5EF4-FFF2-40B4-BE49-F238E27FC236}">
                <a16:creationId xmlns:a16="http://schemas.microsoft.com/office/drawing/2014/main" id="{9C699C44-FF34-07C5-9397-2C3D23D6B3D6}"/>
              </a:ext>
            </a:extLst>
          </p:cNvPr>
          <p:cNvSpPr>
            <a:spLocks noGrp="1"/>
          </p:cNvSpPr>
          <p:nvPr>
            <p:ph type="subTitle" idx="1"/>
          </p:nvPr>
        </p:nvSpPr>
        <p:spPr>
          <a:xfrm>
            <a:off x="1955042" y="3383970"/>
            <a:ext cx="9001462" cy="1655762"/>
          </a:xfrm>
        </p:spPr>
        <p:txBody>
          <a:bodyPr vert="horz" lIns="91440" tIns="45720" rIns="91440" bIns="45720" rtlCol="0" anchor="t">
            <a:normAutofit/>
          </a:bodyPr>
          <a:lstStyle/>
          <a:p>
            <a:r>
              <a:rPr lang="en-US"/>
              <a:t>“Tonight, the Image Kingdom serves its finest digital dishes!”</a:t>
            </a:r>
          </a:p>
        </p:txBody>
      </p:sp>
      <p:sp>
        <p:nvSpPr>
          <p:cNvPr id="5" name="TextBox 4">
            <a:extLst>
              <a:ext uri="{FF2B5EF4-FFF2-40B4-BE49-F238E27FC236}">
                <a16:creationId xmlns:a16="http://schemas.microsoft.com/office/drawing/2014/main" id="{F8FFF818-C9A3-1DDE-DF0A-6EDDEA6A633E}"/>
              </a:ext>
            </a:extLst>
          </p:cNvPr>
          <p:cNvSpPr txBox="1"/>
          <p:nvPr/>
        </p:nvSpPr>
        <p:spPr>
          <a:xfrm>
            <a:off x="6169577" y="5838069"/>
            <a:ext cx="5884518" cy="723275"/>
          </a:xfrm>
          <a:prstGeom prst="rect">
            <a:avLst/>
          </a:prstGeom>
          <a:noFill/>
        </p:spPr>
        <p:txBody>
          <a:bodyPr wrap="square" rtlCol="0">
            <a:spAutoFit/>
          </a:bodyPr>
          <a:lstStyle/>
          <a:p>
            <a:pPr>
              <a:spcAft>
                <a:spcPts val="600"/>
              </a:spcAft>
            </a:pPr>
            <a:r>
              <a:rPr lang="en-US"/>
              <a:t>ITAI-1378</a:t>
            </a:r>
          </a:p>
          <a:p>
            <a:pPr>
              <a:spcAft>
                <a:spcPts val="600"/>
              </a:spcAft>
            </a:pPr>
            <a:r>
              <a:rPr lang="en-US"/>
              <a:t>Elijah Raines, Triet Le, Nha Huynh, Richard Rodriguez</a:t>
            </a:r>
          </a:p>
        </p:txBody>
      </p:sp>
    </p:spTree>
    <p:extLst>
      <p:ext uri="{BB962C8B-B14F-4D97-AF65-F5344CB8AC3E}">
        <p14:creationId xmlns:p14="http://schemas.microsoft.com/office/powerpoint/2010/main" val="169929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28A6-7BEC-CF8D-C959-3B78F22EA4D6}"/>
              </a:ext>
            </a:extLst>
          </p:cNvPr>
          <p:cNvSpPr>
            <a:spLocks noGrp="1"/>
          </p:cNvSpPr>
          <p:nvPr>
            <p:ph type="title"/>
          </p:nvPr>
        </p:nvSpPr>
        <p:spPr>
          <a:xfrm>
            <a:off x="4927472" y="609600"/>
            <a:ext cx="6340084" cy="1326321"/>
          </a:xfrm>
        </p:spPr>
        <p:txBody>
          <a:bodyPr>
            <a:normAutofit/>
          </a:bodyPr>
          <a:lstStyle/>
          <a:p>
            <a:r>
              <a:rPr lang="en-US"/>
              <a:t>Appetizer: JPEG Sliders</a:t>
            </a:r>
          </a:p>
        </p:txBody>
      </p:sp>
      <p:sp>
        <p:nvSpPr>
          <p:cNvPr id="10" name="Rectangle 9">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659CF9-04C7-E93A-20A4-73C09DC36476}"/>
              </a:ext>
            </a:extLst>
          </p:cNvPr>
          <p:cNvPicPr>
            <a:picLocks noChangeAspect="1"/>
          </p:cNvPicPr>
          <p:nvPr/>
        </p:nvPicPr>
        <p:blipFill>
          <a:blip r:embed="rId3">
            <a:extLst>
              <a:ext uri="{28A0092B-C50C-407E-A947-70E740481C1C}">
                <a14:useLocalDpi xmlns:a14="http://schemas.microsoft.com/office/drawing/2010/main" val="0"/>
              </a:ext>
            </a:extLst>
          </a:blip>
          <a:srcRect l="5445" t="14149" r="5575" b="11292"/>
          <a:stretch>
            <a:fillRect/>
          </a:stretch>
        </p:blipFill>
        <p:spPr>
          <a:xfrm>
            <a:off x="841474" y="1188406"/>
            <a:ext cx="3565325" cy="4481187"/>
          </a:xfrm>
          <a:prstGeom prst="rect">
            <a:avLst/>
          </a:prstGeom>
        </p:spPr>
      </p:pic>
      <p:sp>
        <p:nvSpPr>
          <p:cNvPr id="12" name="Rectangle 11">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D92838-EFB5-4A62-E91E-B00F9242C7D7}"/>
              </a:ext>
            </a:extLst>
          </p:cNvPr>
          <p:cNvSpPr>
            <a:spLocks noGrp="1"/>
          </p:cNvSpPr>
          <p:nvPr>
            <p:ph idx="1"/>
          </p:nvPr>
        </p:nvSpPr>
        <p:spPr>
          <a:xfrm>
            <a:off x="4927471" y="2096064"/>
            <a:ext cx="6340085" cy="3695136"/>
          </a:xfrm>
        </p:spPr>
        <p:txBody>
          <a:bodyPr vert="horz" lIns="91440" tIns="45720" rIns="91440" bIns="45720" rtlCol="0" anchor="t">
            <a:noAutofit/>
          </a:bodyPr>
          <a:lstStyle/>
          <a:p>
            <a:r>
              <a:rPr lang="en-US">
                <a:latin typeface="Rockwell"/>
                <a:cs typeface="Arial"/>
              </a:rPr>
              <a:t>“Tiny, tasty, and easy to share.”</a:t>
            </a:r>
            <a:endParaRPr lang="en-US" i="1">
              <a:latin typeface="Rockwell"/>
              <a:cs typeface="Arial"/>
            </a:endParaRPr>
          </a:p>
          <a:p>
            <a:r>
              <a:rPr lang="en-US">
                <a:latin typeface="Rockwell" panose="02060603020205020403"/>
                <a:cs typeface="Arial"/>
              </a:rPr>
              <a:t>These mini sandwiches are quick to prepare and perfect for crowds. They trim away the unnecessary stuffing to make them light and portable while keeping the flavor enjoyable. Just don’t remake them too often, or the layers lose their punch.</a:t>
            </a:r>
          </a:p>
          <a:p>
            <a:r>
              <a:rPr lang="en-US"/>
              <a:t>Fun Fact: JPEG comes from the "Joint Photographic Experts Group", not a deli!</a:t>
            </a:r>
            <a:endParaRPr lang="en-US" sz="2400"/>
          </a:p>
          <a:p>
            <a:r>
              <a:rPr lang="en-US"/>
              <a:t>Best for: Photographs, web images</a:t>
            </a:r>
            <a:br>
              <a:rPr lang="en-US"/>
            </a:br>
            <a:br>
              <a:rPr lang="en-US"/>
            </a:br>
            <a:br>
              <a:rPr lang="en-US" sz="2400"/>
            </a:br>
            <a:endParaRPr lang="en-US" sz="2400"/>
          </a:p>
          <a:p>
            <a:endParaRPr lang="en-US" sz="2400"/>
          </a:p>
          <a:p>
            <a:endParaRPr lang="en-US"/>
          </a:p>
        </p:txBody>
      </p:sp>
    </p:spTree>
    <p:extLst>
      <p:ext uri="{BB962C8B-B14F-4D97-AF65-F5344CB8AC3E}">
        <p14:creationId xmlns:p14="http://schemas.microsoft.com/office/powerpoint/2010/main" val="126425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1AC4-80D6-4084-5814-A0441D778BA7}"/>
              </a:ext>
            </a:extLst>
          </p:cNvPr>
          <p:cNvSpPr>
            <a:spLocks noGrp="1"/>
          </p:cNvSpPr>
          <p:nvPr>
            <p:ph type="title"/>
          </p:nvPr>
        </p:nvSpPr>
        <p:spPr>
          <a:xfrm>
            <a:off x="4927472" y="609600"/>
            <a:ext cx="6340084" cy="1326321"/>
          </a:xfrm>
        </p:spPr>
        <p:txBody>
          <a:bodyPr>
            <a:normAutofit/>
          </a:bodyPr>
          <a:lstStyle/>
          <a:p>
            <a:r>
              <a:rPr lang="en-US" sz="3200">
                <a:latin typeface="Bookman Old Style"/>
                <a:cs typeface="Arial"/>
              </a:rPr>
              <a:t>Soup Course: PNG Gazpacho</a:t>
            </a:r>
          </a:p>
        </p:txBody>
      </p:sp>
      <p:sp>
        <p:nvSpPr>
          <p:cNvPr id="9" name="Rectangle 8">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2C0101-474C-AD61-ADD2-6C5AA56FC058}"/>
              </a:ext>
            </a:extLst>
          </p:cNvPr>
          <p:cNvSpPr>
            <a:spLocks noGrp="1"/>
          </p:cNvSpPr>
          <p:nvPr>
            <p:ph idx="1"/>
          </p:nvPr>
        </p:nvSpPr>
        <p:spPr>
          <a:xfrm>
            <a:off x="4927471" y="2096064"/>
            <a:ext cx="6594085" cy="3745936"/>
          </a:xfrm>
        </p:spPr>
        <p:txBody>
          <a:bodyPr vert="horz" lIns="91440" tIns="45720" rIns="91440" bIns="45720" rtlCol="0" anchor="t">
            <a:normAutofit fontScale="92500" lnSpcReduction="20000"/>
          </a:bodyPr>
          <a:lstStyle/>
          <a:p>
            <a:r>
              <a:rPr lang="en-US"/>
              <a:t>“Fresh, crisp, and completely preserved.”</a:t>
            </a:r>
          </a:p>
          <a:p>
            <a:r>
              <a:rPr lang="en-US"/>
              <a:t>A cool, refreshing soup that keeps every vegetable intact. Served with a clear broth and a hint of garnish (supports alpha transparency), it’s perfect for keeping flavors bright and detailed.</a:t>
            </a:r>
          </a:p>
          <a:p>
            <a:r>
              <a:rPr lang="en-US"/>
              <a:t>Fun Fact: Some pronounce it “ping,” like the sound of a spoon tapping the bowl.</a:t>
            </a:r>
          </a:p>
          <a:p>
            <a:r>
              <a:rPr lang="en-US"/>
              <a:t>Best for: Logos, graphics, images with transparent background</a:t>
            </a:r>
            <a:br>
              <a:rPr lang="en-US"/>
            </a:br>
            <a:br>
              <a:rPr lang="en-US"/>
            </a:br>
            <a:endParaRPr lang="en-US"/>
          </a:p>
        </p:txBody>
      </p:sp>
      <p:pic>
        <p:nvPicPr>
          <p:cNvPr id="6" name="Picture 5">
            <a:extLst>
              <a:ext uri="{FF2B5EF4-FFF2-40B4-BE49-F238E27FC236}">
                <a16:creationId xmlns:a16="http://schemas.microsoft.com/office/drawing/2014/main" id="{532A30BB-9183-F4A6-5EC6-4FBD29E81661}"/>
              </a:ext>
            </a:extLst>
          </p:cNvPr>
          <p:cNvPicPr>
            <a:picLocks noChangeAspect="1"/>
          </p:cNvPicPr>
          <p:nvPr/>
        </p:nvPicPr>
        <p:blipFill>
          <a:blip r:embed="rId3">
            <a:extLst>
              <a:ext uri="{28A0092B-C50C-407E-A947-70E740481C1C}">
                <a14:useLocalDpi xmlns:a14="http://schemas.microsoft.com/office/drawing/2010/main" val="0"/>
              </a:ext>
            </a:extLst>
          </a:blip>
          <a:srcRect l="5602" t="13389" r="5602" b="13188"/>
          <a:stretch>
            <a:fillRect/>
          </a:stretch>
        </p:blipFill>
        <p:spPr>
          <a:xfrm>
            <a:off x="876984" y="1261997"/>
            <a:ext cx="3494306" cy="4334005"/>
          </a:xfrm>
          <a:prstGeom prst="rect">
            <a:avLst/>
          </a:prstGeom>
        </p:spPr>
      </p:pic>
    </p:spTree>
    <p:extLst>
      <p:ext uri="{BB962C8B-B14F-4D97-AF65-F5344CB8AC3E}">
        <p14:creationId xmlns:p14="http://schemas.microsoft.com/office/powerpoint/2010/main" val="401153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8889-CAE4-B66C-D99F-5F9F5230F161}"/>
              </a:ext>
            </a:extLst>
          </p:cNvPr>
          <p:cNvSpPr>
            <a:spLocks noGrp="1"/>
          </p:cNvSpPr>
          <p:nvPr>
            <p:ph type="title"/>
          </p:nvPr>
        </p:nvSpPr>
        <p:spPr>
          <a:xfrm>
            <a:off x="4927472" y="609600"/>
            <a:ext cx="6340084" cy="1326321"/>
          </a:xfrm>
        </p:spPr>
        <p:txBody>
          <a:bodyPr>
            <a:normAutofit/>
          </a:bodyPr>
          <a:lstStyle/>
          <a:p>
            <a:r>
              <a:rPr lang="en-US"/>
              <a:t>Main Course: BMP Beef Brisket</a:t>
            </a:r>
          </a:p>
        </p:txBody>
      </p:sp>
      <p:sp>
        <p:nvSpPr>
          <p:cNvPr id="10" name="Rectangle 9">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9235FF-E798-2520-E764-2A06DC63F710}"/>
              </a:ext>
            </a:extLst>
          </p:cNvPr>
          <p:cNvSpPr>
            <a:spLocks noGrp="1"/>
          </p:cNvSpPr>
          <p:nvPr>
            <p:ph idx="1"/>
          </p:nvPr>
        </p:nvSpPr>
        <p:spPr>
          <a:xfrm>
            <a:off x="4927471" y="2096064"/>
            <a:ext cx="6340085" cy="3695136"/>
          </a:xfrm>
        </p:spPr>
        <p:txBody>
          <a:bodyPr vert="horz" lIns="91440" tIns="45720" rIns="91440" bIns="45720" rtlCol="0" anchor="t">
            <a:normAutofit lnSpcReduction="10000"/>
          </a:bodyPr>
          <a:lstStyle/>
          <a:p>
            <a:r>
              <a:rPr lang="en-US"/>
              <a:t>“Hearty, classic, and unprocessed.”</a:t>
            </a:r>
          </a:p>
          <a:p>
            <a:r>
              <a:rPr lang="en-US"/>
              <a:t>This slow-cooked brisket is served in all its glory. No trimming, no shortcuts — every fiber and spice is fully intact. Not the easiest to handle, but a favorite among those who appreciate pure, uncompressed flavor.</a:t>
            </a:r>
          </a:p>
          <a:p>
            <a:r>
              <a:rPr lang="en-US"/>
              <a:t>Fun Fact: BMPs are like meat in a smokehouse — full detail, no loss.</a:t>
            </a:r>
          </a:p>
          <a:p>
            <a:r>
              <a:rPr lang="en-US"/>
              <a:t>Best for: Raw image storage, technical uses.</a:t>
            </a:r>
          </a:p>
        </p:txBody>
      </p:sp>
      <p:pic>
        <p:nvPicPr>
          <p:cNvPr id="9" name="Picture 8">
            <a:extLst>
              <a:ext uri="{FF2B5EF4-FFF2-40B4-BE49-F238E27FC236}">
                <a16:creationId xmlns:a16="http://schemas.microsoft.com/office/drawing/2014/main" id="{66820308-7710-6EC6-07BF-77002DF0D56E}"/>
              </a:ext>
            </a:extLst>
          </p:cNvPr>
          <p:cNvPicPr>
            <a:picLocks noChangeAspect="1"/>
          </p:cNvPicPr>
          <p:nvPr/>
        </p:nvPicPr>
        <p:blipFill>
          <a:blip r:embed="rId3">
            <a:extLst>
              <a:ext uri="{28A0092B-C50C-407E-A947-70E740481C1C}">
                <a14:useLocalDpi xmlns:a14="http://schemas.microsoft.com/office/drawing/2010/main" val="0"/>
              </a:ext>
            </a:extLst>
          </a:blip>
          <a:srcRect l="4768" t="12908" r="5144" b="13290"/>
          <a:stretch>
            <a:fillRect/>
          </a:stretch>
        </p:blipFill>
        <p:spPr>
          <a:xfrm>
            <a:off x="889455" y="1297400"/>
            <a:ext cx="3469363" cy="4263199"/>
          </a:xfrm>
          <a:prstGeom prst="rect">
            <a:avLst/>
          </a:prstGeom>
        </p:spPr>
      </p:pic>
    </p:spTree>
    <p:extLst>
      <p:ext uri="{BB962C8B-B14F-4D97-AF65-F5344CB8AC3E}">
        <p14:creationId xmlns:p14="http://schemas.microsoft.com/office/powerpoint/2010/main" val="389397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BDDE-9EFE-9EB1-6E48-88FA41781E67}"/>
              </a:ext>
            </a:extLst>
          </p:cNvPr>
          <p:cNvSpPr>
            <a:spLocks noGrp="1"/>
          </p:cNvSpPr>
          <p:nvPr>
            <p:ph type="title"/>
          </p:nvPr>
        </p:nvSpPr>
        <p:spPr>
          <a:xfrm>
            <a:off x="4927472" y="609600"/>
            <a:ext cx="6340084" cy="1326321"/>
          </a:xfrm>
        </p:spPr>
        <p:txBody>
          <a:bodyPr>
            <a:normAutofit/>
          </a:bodyPr>
          <a:lstStyle/>
          <a:p>
            <a:r>
              <a:rPr lang="en-US" sz="3100">
                <a:solidFill>
                  <a:srgbClr val="FFFFFF"/>
                </a:solidFill>
              </a:rPr>
              <a:t>Dessert: TIFF Chocolate Mousse Tower</a:t>
            </a:r>
          </a:p>
        </p:txBody>
      </p:sp>
      <p:sp>
        <p:nvSpPr>
          <p:cNvPr id="12" name="Rectangle 11">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oster of a dessert&#10;&#10;AI-generated content may be incorrect.">
            <a:extLst>
              <a:ext uri="{FF2B5EF4-FFF2-40B4-BE49-F238E27FC236}">
                <a16:creationId xmlns:a16="http://schemas.microsoft.com/office/drawing/2014/main" id="{1CDD69EF-7E9B-AD39-FACD-C19E447400C2}"/>
              </a:ext>
            </a:extLst>
          </p:cNvPr>
          <p:cNvPicPr>
            <a:picLocks noChangeAspect="1"/>
          </p:cNvPicPr>
          <p:nvPr/>
        </p:nvPicPr>
        <p:blipFill>
          <a:blip r:embed="rId2">
            <a:extLst>
              <a:ext uri="{28A0092B-C50C-407E-A947-70E740481C1C}">
                <a14:useLocalDpi xmlns:a14="http://schemas.microsoft.com/office/drawing/2010/main" val="0"/>
              </a:ext>
            </a:extLst>
          </a:blip>
          <a:srcRect l="5203" t="12358" r="6016" b="12520"/>
          <a:stretch>
            <a:fillRect/>
          </a:stretch>
        </p:blipFill>
        <p:spPr>
          <a:xfrm>
            <a:off x="1141857" y="1550003"/>
            <a:ext cx="2964561" cy="3757994"/>
          </a:xfrm>
          <a:prstGeom prst="rect">
            <a:avLst/>
          </a:prstGeom>
        </p:spPr>
      </p:pic>
      <p:sp>
        <p:nvSpPr>
          <p:cNvPr id="14" name="Rectangle 13">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08554B-C5B1-59E3-9CD2-042288E9FB85}"/>
              </a:ext>
            </a:extLst>
          </p:cNvPr>
          <p:cNvSpPr>
            <a:spLocks noGrp="1"/>
          </p:cNvSpPr>
          <p:nvPr>
            <p:ph idx="1"/>
          </p:nvPr>
        </p:nvSpPr>
        <p:spPr>
          <a:xfrm>
            <a:off x="4927471" y="2096063"/>
            <a:ext cx="6340085" cy="3957131"/>
          </a:xfrm>
        </p:spPr>
        <p:txBody>
          <a:bodyPr vert="horz" lIns="91440" tIns="45720" rIns="91440" bIns="45720" rtlCol="0" anchor="t">
            <a:normAutofit/>
          </a:bodyPr>
          <a:lstStyle/>
          <a:p>
            <a:pPr>
              <a:lnSpc>
                <a:spcPct val="110000"/>
              </a:lnSpc>
            </a:pPr>
            <a:r>
              <a:rPr lang="en-US" sz="1900">
                <a:solidFill>
                  <a:srgbClr val="FFFFFF"/>
                </a:solidFill>
              </a:rPr>
              <a:t>“Rich, layered, and designed for connoisseurs.”</a:t>
            </a:r>
          </a:p>
          <a:p>
            <a:pPr>
              <a:lnSpc>
                <a:spcPct val="110000"/>
              </a:lnSpc>
            </a:pPr>
            <a:r>
              <a:rPr lang="en-US" sz="1900">
                <a:solidFill>
                  <a:srgbClr val="FFFFFF"/>
                </a:solidFill>
              </a:rPr>
              <a:t>A towering chocolate mousse with multiple layers and textures that can be crafted for maximum precision or a slightly lighter touch. With this dish, we keep every decadent layer perfectly intact. Served best in professional kitchens where quality is paramount.</a:t>
            </a:r>
          </a:p>
          <a:p>
            <a:pPr>
              <a:lnSpc>
                <a:spcPct val="110000"/>
              </a:lnSpc>
            </a:pPr>
            <a:r>
              <a:rPr lang="en-US" sz="1900">
                <a:solidFill>
                  <a:srgbClr val="FFFFFF"/>
                </a:solidFill>
              </a:rPr>
              <a:t>Fun Fact: TIFF can hold several images in one file — like hidden mousse layers for the lucky diner</a:t>
            </a:r>
          </a:p>
          <a:p>
            <a:pPr>
              <a:lnSpc>
                <a:spcPct val="110000"/>
              </a:lnSpc>
            </a:pPr>
            <a:r>
              <a:rPr lang="en-US" sz="1900">
                <a:solidFill>
                  <a:srgbClr val="FFFFFF"/>
                </a:solidFill>
              </a:rPr>
              <a:t>Best for: Archiving, high-resolution images, professional use.</a:t>
            </a:r>
            <a:endParaRPr lang="en-US" sz="1900"/>
          </a:p>
        </p:txBody>
      </p:sp>
    </p:spTree>
    <p:extLst>
      <p:ext uri="{BB962C8B-B14F-4D97-AF65-F5344CB8AC3E}">
        <p14:creationId xmlns:p14="http://schemas.microsoft.com/office/powerpoint/2010/main" val="160049492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569621-F18D-4208-9837-5560C72506C2}"/>
              </a:ext>
            </a:extLst>
          </p:cNvPr>
          <p:cNvPicPr>
            <a:picLocks noChangeAspect="1"/>
          </p:cNvPicPr>
          <p:nvPr/>
        </p:nvPicPr>
        <p:blipFill>
          <a:blip r:embed="rId3">
            <a:extLst>
              <a:ext uri="{28A0092B-C50C-407E-A947-70E740481C1C}">
                <a14:useLocalDpi xmlns:a14="http://schemas.microsoft.com/office/drawing/2010/main" val="0"/>
              </a:ext>
            </a:extLst>
          </a:blip>
          <a:srcRect t="9231" r="-2" b="18818"/>
          <a:stretch>
            <a:fillRect/>
          </a:stretch>
        </p:blipFill>
        <p:spPr>
          <a:xfrm>
            <a:off x="2877132" y="875098"/>
            <a:ext cx="6437736"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0BB91E95-1A9B-8225-B88E-28F768773106}"/>
              </a:ext>
            </a:extLst>
          </p:cNvPr>
          <p:cNvSpPr>
            <a:spLocks noGrp="1"/>
          </p:cNvSpPr>
          <p:nvPr>
            <p:ph type="title"/>
          </p:nvPr>
        </p:nvSpPr>
        <p:spPr>
          <a:xfrm>
            <a:off x="790912" y="4934283"/>
            <a:ext cx="10617434" cy="704479"/>
          </a:xfrm>
        </p:spPr>
        <p:txBody>
          <a:bodyPr vert="horz" lIns="91440" tIns="45720" rIns="91440" bIns="45720" rtlCol="0" anchor="b">
            <a:normAutofit fontScale="90000"/>
          </a:bodyPr>
          <a:lstStyle/>
          <a:p>
            <a:r>
              <a:rPr lang="en-US" sz="4000"/>
              <a:t>Presenting the  royal banquet </a:t>
            </a:r>
            <a:br>
              <a:rPr lang="en-US" sz="4000"/>
            </a:br>
            <a:r>
              <a:rPr lang="en-US" sz="4000"/>
              <a:t>menu </a:t>
            </a:r>
          </a:p>
        </p:txBody>
      </p:sp>
      <p:sp>
        <p:nvSpPr>
          <p:cNvPr id="5" name="Text Placeholder 4">
            <a:extLst>
              <a:ext uri="{FF2B5EF4-FFF2-40B4-BE49-F238E27FC236}">
                <a16:creationId xmlns:a16="http://schemas.microsoft.com/office/drawing/2014/main" id="{DDCA78F6-24B3-5991-9CA1-E782D6A29A38}"/>
              </a:ext>
            </a:extLst>
          </p:cNvPr>
          <p:cNvSpPr>
            <a:spLocks noGrp="1"/>
          </p:cNvSpPr>
          <p:nvPr>
            <p:ph type="body" sz="half" idx="2"/>
          </p:nvPr>
        </p:nvSpPr>
        <p:spPr>
          <a:xfrm>
            <a:off x="848969" y="5718592"/>
            <a:ext cx="10494062" cy="702645"/>
          </a:xfrm>
        </p:spPr>
        <p:txBody>
          <a:bodyPr vert="horz" lIns="91440" tIns="45720" rIns="91440" bIns="45720" rtlCol="0" anchor="t">
            <a:normAutofit/>
          </a:bodyPr>
          <a:lstStyle/>
          <a:p>
            <a:r>
              <a:rPr lang="en-US" b="1"/>
              <a:t>“Every dish brings a flavor to the kingdom. There's something for everyone at the feast!”</a:t>
            </a:r>
          </a:p>
        </p:txBody>
      </p:sp>
    </p:spTree>
    <p:extLst>
      <p:ext uri="{BB962C8B-B14F-4D97-AF65-F5344CB8AC3E}">
        <p14:creationId xmlns:p14="http://schemas.microsoft.com/office/powerpoint/2010/main" val="37776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09A6D5BD1F0943B1F07363987B0598" ma:contentTypeVersion="10" ma:contentTypeDescription="Create a new document." ma:contentTypeScope="" ma:versionID="162b7beac1ea07620fc183ec993ddf44">
  <xsd:schema xmlns:xsd="http://www.w3.org/2001/XMLSchema" xmlns:xs="http://www.w3.org/2001/XMLSchema" xmlns:p="http://schemas.microsoft.com/office/2006/metadata/properties" xmlns:ns3="fa072f24-e27b-4f2b-8bfd-3cbac263dd8d" targetNamespace="http://schemas.microsoft.com/office/2006/metadata/properties" ma:root="true" ma:fieldsID="60e3585dc961a0603a9c9558d7c5adee" ns3:_="">
    <xsd:import namespace="fa072f24-e27b-4f2b-8bfd-3cbac263dd8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72f24-e27b-4f2b-8bfd-3cbac263dd8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a072f24-e27b-4f2b-8bfd-3cbac263dd8d" xsi:nil="true"/>
  </documentManagement>
</p:properties>
</file>

<file path=customXml/itemProps1.xml><?xml version="1.0" encoding="utf-8"?>
<ds:datastoreItem xmlns:ds="http://schemas.openxmlformats.org/officeDocument/2006/customXml" ds:itemID="{0AEF1E34-AA7B-455A-A4ED-78D4148C40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072f24-e27b-4f2b-8bfd-3cbac263dd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059D1C-DD84-4144-92ED-29A768FA6978}">
  <ds:schemaRefs>
    <ds:schemaRef ds:uri="http://schemas.microsoft.com/sharepoint/v3/contenttype/forms"/>
  </ds:schemaRefs>
</ds:datastoreItem>
</file>

<file path=customXml/itemProps3.xml><?xml version="1.0" encoding="utf-8"?>
<ds:datastoreItem xmlns:ds="http://schemas.openxmlformats.org/officeDocument/2006/customXml" ds:itemID="{9B846486-BCDE-423E-945C-072BBF51D93B}">
  <ds:schemaRefs>
    <ds:schemaRef ds:uri="http://schemas.microsoft.com/office/2006/documentManagement/types"/>
    <ds:schemaRef ds:uri="http://www.w3.org/XML/1998/namespace"/>
    <ds:schemaRef ds:uri="http://purl.org/dc/dcmitype/"/>
    <ds:schemaRef ds:uri="http://purl.org/dc/elements/1.1/"/>
    <ds:schemaRef ds:uri="http://schemas.microsoft.com/office/infopath/2007/PartnerControls"/>
    <ds:schemaRef ds:uri="fa072f24-e27b-4f2b-8bfd-3cbac263dd8d"/>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393</Words>
  <Application>Microsoft Office PowerPoint</Application>
  <PresentationFormat>Widescreen</PresentationFormat>
  <Paragraphs>26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Calibri</vt:lpstr>
      <vt:lpstr>Rockwell</vt:lpstr>
      <vt:lpstr>Damask</vt:lpstr>
      <vt:lpstr>The Royal Banquet of Formats</vt:lpstr>
      <vt:lpstr>Appetizer: JPEG Sliders</vt:lpstr>
      <vt:lpstr>Soup Course: PNG Gazpacho</vt:lpstr>
      <vt:lpstr>Main Course: BMP Beef Brisket</vt:lpstr>
      <vt:lpstr>Dessert: TIFF Chocolate Mousse Tower</vt:lpstr>
      <vt:lpstr>Presenting the  royal banquet  menu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triet.le6-W216865971</dc:creator>
  <cp:lastModifiedBy>elijah.raines-W212021702</cp:lastModifiedBy>
  <cp:revision>2</cp:revision>
  <dcterms:created xsi:type="dcterms:W3CDTF">2025-09-06T15:09:39Z</dcterms:created>
  <dcterms:modified xsi:type="dcterms:W3CDTF">2025-12-10T20:07:39Z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0x0101007C09A6D5BD1F0943B1F07363987B0598</vt:lpwstr>
  </property>
</Properties>
</file>